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0" r:id="rId14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5" Type="http://schemas.openxmlformats.org/officeDocument/2006/relationships/slide" Target="slides/slide2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3" name="Shape 9173"/>
        <p:cNvGrpSpPr/>
        <p:nvPr/>
      </p:nvGrpSpPr>
      <p:grpSpPr>
        <a:xfrm>
          <a:off x="0" y="0"/>
          <a:ext cx="0" cy="0"/>
          <a:chOff x="0" y="0"/>
          <a:chExt cx="0" cy="0"/>
        </a:xfrm>
      </p:grpSpPr>
      <p:sp>
        <p:nvSpPr>
          <p:cNvPr id="9174" name="Google Shape;917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5" name="Google Shape;917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5.xml"/></Relationships>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6" name="Shape 9176"/>
        <p:cNvGrpSpPr/>
        <p:nvPr/>
      </p:nvGrpSpPr>
      <p:grpSpPr>
        <a:xfrm>
          <a:off x="0" y="0"/>
          <a:ext cx="0" cy="0"/>
          <a:chOff x="0" y="0"/>
          <a:chExt cx="0" cy="0"/>
        </a:xfrm>
      </p:grpSpPr>
      <p:sp>
        <p:nvSpPr>
          <p:cNvPr id="9177" name="Google Shape;9177;p145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5BD75"/>
              </a:buClr>
              <a:buSzPts val="1400"/>
              <a:buFont typeface="Times New Roman"/>
              <a:buNone/>
            </a:pPr>
            <a:r>
              <a:rPr b="0" i="0" lang="en-US" sz="1400" u="none" cap="none" strike="noStrike">
                <a:solidFill>
                  <a:srgbClr val="E5BD75"/>
                </a:solidFill>
                <a:latin typeface="Times New Roman"/>
                <a:ea typeface="Times New Roman"/>
                <a:cs typeface="Times New Roman"/>
                <a:sym typeface="Times New Roman"/>
              </a:rPr>
              <a:t> </a:t>
            </a:r>
            <a:fld id="{00000000-1234-1234-1234-123412341234}" type="slidenum">
              <a:rPr b="1" i="0" lang="en-US" sz="1200" u="none" cap="none" strike="noStrike">
                <a:solidFill>
                  <a:srgbClr val="E5BD75"/>
                </a:solidFill>
                <a:latin typeface="Arial"/>
                <a:ea typeface="Arial"/>
                <a:cs typeface="Arial"/>
                <a:sym typeface="Arial"/>
              </a:rPr>
              <a:t>‹#›</a:t>
            </a:fld>
            <a:endParaRPr b="1" i="0" sz="1200" u="none" cap="none" strike="noStrike">
              <a:solidFill>
                <a:srgbClr val="E5BD75"/>
              </a:solidFill>
              <a:latin typeface="Arial"/>
              <a:ea typeface="Arial"/>
              <a:cs typeface="Arial"/>
              <a:sym typeface="Arial"/>
            </a:endParaRPr>
          </a:p>
        </p:txBody>
      </p:sp>
      <p:sp>
        <p:nvSpPr>
          <p:cNvPr id="9178" name="Google Shape;9178;p1455"/>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Slikker et al. (in press)</a:t>
            </a:r>
            <a:endParaRPr/>
          </a:p>
        </p:txBody>
      </p:sp>
      <p:sp>
        <p:nvSpPr>
          <p:cNvPr id="9179" name="Google Shape;9179;p1455"/>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p>
            <a:pPr indent="-342900" lvl="0" marL="342900" rtl="0" algn="l">
              <a:spcBef>
                <a:spcPts val="0"/>
              </a:spcBef>
              <a:spcAft>
                <a:spcPts val="0"/>
              </a:spcAft>
              <a:buSzPts val="3200"/>
              <a:buFont typeface="Arial"/>
              <a:buNone/>
            </a:pPr>
            <a:r>
              <a:rPr b="1" i="1" lang="en-US" u="sng"/>
              <a:t>Ketamine-induced neurodegeneration in the perinatal rhesus monkey</a:t>
            </a:r>
            <a:endParaRPr/>
          </a:p>
          <a:p>
            <a:pPr indent="-342900" lvl="0" marL="342900" rtl="0" algn="l">
              <a:spcBef>
                <a:spcPts val="160"/>
              </a:spcBef>
              <a:spcAft>
                <a:spcPts val="0"/>
              </a:spcAft>
              <a:buSzPts val="3200"/>
              <a:buFont typeface="Arial"/>
              <a:buNone/>
            </a:pPr>
            <a:r>
              <a:t/>
            </a:r>
            <a:endParaRPr/>
          </a:p>
          <a:p>
            <a:pPr indent="-342900" lvl="0" marL="342900" rtl="0" algn="l">
              <a:spcBef>
                <a:spcPts val="160"/>
              </a:spcBef>
              <a:spcAft>
                <a:spcPts val="0"/>
              </a:spcAft>
              <a:buSzPts val="3200"/>
              <a:buFont typeface="Arial"/>
              <a:buNone/>
            </a:pPr>
            <a:r>
              <a:t/>
            </a:r>
            <a:endParaRPr/>
          </a:p>
          <a:p>
            <a:pPr indent="-342900" lvl="0" marL="342900" rtl="0" algn="l">
              <a:spcBef>
                <a:spcPts val="160"/>
              </a:spcBef>
              <a:spcAft>
                <a:spcPts val="0"/>
              </a:spcAft>
              <a:buSzPts val="3200"/>
              <a:buFont typeface="Arial"/>
              <a:buNone/>
            </a:pPr>
            <a:r>
              <a:t/>
            </a:r>
            <a:endParaRPr/>
          </a:p>
          <a:p>
            <a:pPr indent="-285750" lvl="1" marL="742950" rtl="0" algn="l">
              <a:spcBef>
                <a:spcPts val="100"/>
              </a:spcBef>
              <a:spcAft>
                <a:spcPts val="0"/>
              </a:spcAft>
              <a:buSzPts val="2000"/>
              <a:buFont typeface="Arial"/>
              <a:buNone/>
            </a:pPr>
            <a:r>
              <a:rPr b="1" i="0" lang="en-US" sz="2000" u="sng"/>
              <a:t>Model: Rhesus monkey (Gestational day 122 and postnatal day 5 and 35)</a:t>
            </a:r>
            <a:endParaRPr/>
          </a:p>
          <a:p>
            <a:pPr indent="-285750" lvl="1" marL="742950" rtl="0" algn="l">
              <a:spcBef>
                <a:spcPts val="100"/>
              </a:spcBef>
              <a:spcAft>
                <a:spcPts val="0"/>
              </a:spcAft>
              <a:buSzPts val="2000"/>
              <a:buFont typeface="Arial"/>
              <a:buNone/>
            </a:pPr>
            <a:r>
              <a:rPr b="0" i="0" lang="en-US" sz="2000" u="none"/>
              <a:t>Ketamine i.v. 24 hours, 6 hour withdrawal period.</a:t>
            </a:r>
            <a:endParaRPr/>
          </a:p>
          <a:p>
            <a:pPr indent="-285750" lvl="1" marL="742950" rtl="0" algn="l">
              <a:spcBef>
                <a:spcPts val="100"/>
              </a:spcBef>
              <a:spcAft>
                <a:spcPts val="0"/>
              </a:spcAft>
              <a:buSzPts val="2000"/>
              <a:buFont typeface="Arial"/>
              <a:buNone/>
            </a:pPr>
            <a:r>
              <a:rPr b="1" i="1" lang="en-US" sz="2000" u="sng"/>
              <a:t>Ketamine i.v. 3 hours in postnatal day 5 animals.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